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  <a:srgbClr val="ED6113"/>
    <a:srgbClr val="FF3300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09" d="100"/>
          <a:sy n="109" d="100"/>
        </p:scale>
        <p:origin x="166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72F386F-C5F9-4919-9F30-244143DD6115}" type="datetimeFigureOut">
              <a:rPr lang="he-IL" smtClean="0"/>
              <a:pPr/>
              <a:t>ח'/אדר א/תשע"ט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70C4893-5077-479D-897A-F9941D8F232B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עם פינות אלכסוניות מעוגלות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כותרת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9" name="כותרת משנה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10" name="מציין מיקום של תאריך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A07D3E56-ADCD-428A-93A5-E70166538B23}" type="datetimeFigureOut">
              <a:rPr lang="he-IL" smtClean="0"/>
              <a:pPr/>
              <a:t>ח'/אדר א/תשע"ט</a:t>
            </a:fld>
            <a:endParaRPr lang="he-IL"/>
          </a:p>
        </p:txBody>
      </p:sp>
      <p:sp>
        <p:nvSpPr>
          <p:cNvPr id="11" name="מציין מיקום של מספר שקופית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18D8834-DDA9-431A-B05C-7C0D1064FE97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12" name="מציין מיקום של כותרת תחתונה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D3E56-ADCD-428A-93A5-E70166538B23}" type="datetimeFigureOut">
              <a:rPr lang="he-IL" smtClean="0"/>
              <a:pPr/>
              <a:t>ח'/אדר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8834-DDA9-431A-B05C-7C0D1064FE9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D3E56-ADCD-428A-93A5-E70166538B23}" type="datetimeFigureOut">
              <a:rPr lang="he-IL" smtClean="0"/>
              <a:pPr/>
              <a:t>ח'/אדר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8834-DDA9-431A-B05C-7C0D1064FE9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D3E56-ADCD-428A-93A5-E70166538B23}" type="datetimeFigureOut">
              <a:rPr lang="he-IL" smtClean="0"/>
              <a:pPr/>
              <a:t>ח'/אדר א/תשע"ט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8834-DDA9-431A-B05C-7C0D1064FE9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8" name="מציין מיקום של תאריך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A07D3E56-ADCD-428A-93A5-E70166538B23}" type="datetimeFigureOut">
              <a:rPr lang="he-IL" smtClean="0"/>
              <a:pPr/>
              <a:t>ח'/אדר א/תשע"ט</a:t>
            </a:fld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18D8834-DDA9-431A-B05C-7C0D1064FE97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10" name="מציין מיקום של כותרת תחתונה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D3E56-ADCD-428A-93A5-E70166538B23}" type="datetimeFigureOut">
              <a:rPr lang="he-IL" smtClean="0"/>
              <a:pPr/>
              <a:t>ח'/אדר א/תשע"ט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D18D8834-DDA9-431A-B05C-7C0D1064FE97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10" name="מלבן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מלבן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D3E56-ADCD-428A-93A5-E70166538B23}" type="datetimeFigureOut">
              <a:rPr lang="he-IL" smtClean="0"/>
              <a:pPr/>
              <a:t>ח'/אדר א/תשע"ט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D18D8834-DDA9-431A-B05C-7C0D1064FE9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D3E56-ADCD-428A-93A5-E70166538B23}" type="datetimeFigureOut">
              <a:rPr lang="he-IL" smtClean="0"/>
              <a:pPr/>
              <a:t>ח'/אדר א/תשע"ט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8834-DDA9-431A-B05C-7C0D1064FE97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מלבן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7D3E56-ADCD-428A-93A5-E70166538B23}" type="datetimeFigureOut">
              <a:rPr lang="he-IL" smtClean="0"/>
              <a:pPr/>
              <a:t>ח'/אדר א/תשע"ט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D8834-DDA9-431A-B05C-7C0D1064FE97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9" name="מציין מיקום של תאריך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A07D3E56-ADCD-428A-93A5-E70166538B23}" type="datetimeFigureOut">
              <a:rPr lang="he-IL" smtClean="0"/>
              <a:pPr/>
              <a:t>ח'/אדר א/תשע"ט</a:t>
            </a:fld>
            <a:endParaRPr lang="he-IL"/>
          </a:p>
        </p:txBody>
      </p:sp>
      <p:sp>
        <p:nvSpPr>
          <p:cNvPr id="10" name="מציין מיקום של מספר שקופית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18D8834-DDA9-431A-B05C-7C0D1064FE97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11" name="מציין מיקום של כותרת תחתונה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13" name="מציין מיקום של תמונה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he-IL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לחץ על הסמל כדי להוסיף תמונה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מציין מיקום של תאריך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A07D3E56-ADCD-428A-93A5-E70166538B23}" type="datetimeFigureOut">
              <a:rPr lang="he-IL" smtClean="0"/>
              <a:pPr/>
              <a:t>ח'/אדר א/תשע"ט</a:t>
            </a:fld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D18D8834-DDA9-431A-B05C-7C0D1064FE97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10" name="מציין מיקום של כותרת תחתונה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עם פינות אלכסוניות מעוגלות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he-IL"/>
          </a:p>
        </p:txBody>
      </p:sp>
      <p:sp>
        <p:nvSpPr>
          <p:cNvPr id="14" name="מציין מיקום של תאריך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A07D3E56-ADCD-428A-93A5-E70166538B23}" type="datetimeFigureOut">
              <a:rPr lang="he-IL" smtClean="0"/>
              <a:pPr/>
              <a:t>ח'/אדר א/תשע"ט</a:t>
            </a:fld>
            <a:endParaRPr lang="he-IL"/>
          </a:p>
        </p:txBody>
      </p:sp>
      <p:sp>
        <p:nvSpPr>
          <p:cNvPr id="23" name="מציין מיקום של מספר שקופית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D18D8834-DDA9-431A-B05C-7C0D1064FE97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22" name="מציין מיקום של כותרת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3" name="מציין מיקום טקסט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1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r" rtl="1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r" rtl="1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r" rtl="1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r" rtl="1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r" rtl="1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r" rtl="1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r" rtl="1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r" rtl="1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r" rtl="1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047867"/>
          </a:xfrm>
        </p:spPr>
        <p:txBody>
          <a:bodyPr>
            <a:normAutofit/>
          </a:bodyPr>
          <a:lstStyle/>
          <a:p>
            <a:pPr algn="ctr"/>
            <a:r>
              <a:rPr lang="he-IL" sz="8000" dirty="0" smtClean="0"/>
              <a:t>אפליקציית "ליבי"</a:t>
            </a:r>
            <a:endParaRPr lang="he-IL" sz="8000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400" dirty="0" smtClean="0"/>
              <a:t>הוראות להרשמה</a:t>
            </a:r>
          </a:p>
          <a:p>
            <a:pPr algn="ctr"/>
            <a:endParaRPr lang="he-IL" sz="4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התחברות ראשונית</a:t>
            </a:r>
            <a:endParaRPr lang="he-IL" dirty="0"/>
          </a:p>
        </p:txBody>
      </p:sp>
      <p:pic>
        <p:nvPicPr>
          <p:cNvPr id="4" name="מציין מיקום תוכן 3" descr="Screenshot_2018-04-04-10-26-50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1643050"/>
            <a:ext cx="2651931" cy="4525962"/>
          </a:xfrm>
        </p:spPr>
      </p:pic>
      <p:sp>
        <p:nvSpPr>
          <p:cNvPr id="5" name="TextBox 4"/>
          <p:cNvSpPr txBox="1"/>
          <p:nvPr/>
        </p:nvSpPr>
        <p:spPr>
          <a:xfrm>
            <a:off x="3357554" y="1714488"/>
            <a:ext cx="52864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>
                <a:latin typeface="Arial" pitchFamily="34" charset="0"/>
                <a:cs typeface="Arial" pitchFamily="34" charset="0"/>
              </a:rPr>
              <a:t>מתוך רשימת הספריות החברות יש לבחור את סניף הספריה שלנו.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התחברות ראשונית</a:t>
            </a:r>
            <a:endParaRPr lang="he-IL" dirty="0"/>
          </a:p>
        </p:txBody>
      </p:sp>
      <p:pic>
        <p:nvPicPr>
          <p:cNvPr id="4" name="מציין מיקום תוכן 3" descr="Screenshot_2018-04-05-12-07-27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28596" y="1643050"/>
            <a:ext cx="2545854" cy="4525962"/>
          </a:xfrm>
        </p:spPr>
      </p:pic>
      <p:sp>
        <p:nvSpPr>
          <p:cNvPr id="5" name="TextBox 4"/>
          <p:cNvSpPr txBox="1"/>
          <p:nvPr/>
        </p:nvSpPr>
        <p:spPr>
          <a:xfrm>
            <a:off x="3357554" y="1785926"/>
            <a:ext cx="535785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>
                <a:latin typeface="Arial" pitchFamily="34" charset="0"/>
                <a:cs typeface="Arial" pitchFamily="34" charset="0"/>
              </a:rPr>
              <a:t>ואז להקליד את מספר הקורא\ת שלנו בדיוק כפי שאנו מקלידים אותו באתר הספריה הדיגיטלית הישראלית, ולבסוף לחיצה על הכפתור הכתום : </a:t>
            </a:r>
            <a:r>
              <a:rPr lang="en-US" dirty="0" smtClean="0">
                <a:solidFill>
                  <a:srgbClr val="ED6113"/>
                </a:solidFill>
                <a:latin typeface="Arial" pitchFamily="34" charset="0"/>
                <a:cs typeface="Arial" pitchFamily="34" charset="0"/>
              </a:rPr>
              <a:t>SIGN IN</a:t>
            </a:r>
            <a:endParaRPr lang="he-IL" dirty="0">
              <a:solidFill>
                <a:srgbClr val="ED611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חץ שמאלה 5"/>
          <p:cNvSpPr/>
          <p:nvPr/>
        </p:nvSpPr>
        <p:spPr>
          <a:xfrm>
            <a:off x="2786050" y="4357694"/>
            <a:ext cx="978408" cy="484632"/>
          </a:xfrm>
          <a:prstGeom prst="leftArrow">
            <a:avLst/>
          </a:prstGeom>
          <a:solidFill>
            <a:srgbClr val="00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התחברות ראשונית</a:t>
            </a:r>
            <a:endParaRPr lang="he-IL" dirty="0"/>
          </a:p>
        </p:txBody>
      </p:sp>
      <p:pic>
        <p:nvPicPr>
          <p:cNvPr id="4" name="מציין מיקום תוכן 3" descr="Screenshot_2018-04-05-12-07-42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71472" y="1643050"/>
            <a:ext cx="2545854" cy="4525962"/>
          </a:xfrm>
        </p:spPr>
      </p:pic>
      <p:sp>
        <p:nvSpPr>
          <p:cNvPr id="5" name="TextBox 4"/>
          <p:cNvSpPr txBox="1"/>
          <p:nvPr/>
        </p:nvSpPr>
        <p:spPr>
          <a:xfrm>
            <a:off x="3571868" y="1714488"/>
            <a:ext cx="5214974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>
                <a:latin typeface="Arial" pitchFamily="34" charset="0"/>
                <a:cs typeface="Arial" pitchFamily="34" charset="0"/>
              </a:rPr>
              <a:t>זהו זה, המערכת זיהתה אותנו. האפליקציה תזכור את כרטיס הספרייה שמקושר אליה ואפשר עכשיו להיכנס אל הספרייה.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חץ שמאלה 5"/>
          <p:cNvSpPr/>
          <p:nvPr/>
        </p:nvSpPr>
        <p:spPr>
          <a:xfrm>
            <a:off x="3214678" y="4286256"/>
            <a:ext cx="978408" cy="484632"/>
          </a:xfrm>
          <a:prstGeom prst="leftArrow">
            <a:avLst/>
          </a:prstGeom>
          <a:solidFill>
            <a:srgbClr val="00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 smtClean="0"/>
              <a:t>התחברות ראשונית</a:t>
            </a:r>
            <a:endParaRPr lang="he-IL" dirty="0"/>
          </a:p>
        </p:txBody>
      </p:sp>
      <p:pic>
        <p:nvPicPr>
          <p:cNvPr id="4" name="מציין מיקום תוכן 3" descr="Screenshot_2018-04-04-10-25-45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8825" y="1643050"/>
            <a:ext cx="2545853" cy="4525962"/>
          </a:xfrm>
        </p:spPr>
      </p:pic>
      <p:sp>
        <p:nvSpPr>
          <p:cNvPr id="5" name="TextBox 4"/>
          <p:cNvSpPr txBox="1"/>
          <p:nvPr/>
        </p:nvSpPr>
        <p:spPr>
          <a:xfrm>
            <a:off x="3786182" y="1785926"/>
            <a:ext cx="4643470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>
                <a:latin typeface="Arial" pitchFamily="34" charset="0"/>
                <a:cs typeface="Arial" pitchFamily="34" charset="0"/>
              </a:rPr>
              <a:t> לאחר הורדה של האפליקציה מחנות האפליקציות יש להיכנס ולהזדהות. ראשית הקורא\ת נשאל\ת "האם יש לך כרטיס </a:t>
            </a:r>
            <a:r>
              <a:rPr lang="he-IL" dirty="0" err="1" smtClean="0">
                <a:latin typeface="Arial" pitchFamily="34" charset="0"/>
                <a:cs typeface="Arial" pitchFamily="34" charset="0"/>
              </a:rPr>
              <a:t>ספריה?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" </a:t>
            </a:r>
          </a:p>
          <a:p>
            <a:endParaRPr lang="he-IL" dirty="0">
              <a:latin typeface="Arial" pitchFamily="34" charset="0"/>
              <a:cs typeface="Arial" pitchFamily="34" charset="0"/>
            </a:endParaRPr>
          </a:p>
          <a:p>
            <a:r>
              <a:rPr lang="he-IL" dirty="0" smtClean="0">
                <a:latin typeface="Arial" pitchFamily="34" charset="0"/>
                <a:cs typeface="Arial" pitchFamily="34" charset="0"/>
              </a:rPr>
              <a:t>על כך יש להשיב בחיוב.</a:t>
            </a:r>
          </a:p>
          <a:p>
            <a:r>
              <a:rPr lang="he-IL" dirty="0" smtClean="0">
                <a:latin typeface="Arial" pitchFamily="34" charset="0"/>
                <a:cs typeface="Arial" pitchFamily="34" charset="0"/>
              </a:rPr>
              <a:t>   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חץ ימינה 5"/>
          <p:cNvSpPr/>
          <p:nvPr/>
        </p:nvSpPr>
        <p:spPr>
          <a:xfrm>
            <a:off x="1428728" y="3714752"/>
            <a:ext cx="978408" cy="484632"/>
          </a:xfrm>
          <a:prstGeom prst="rightArrow">
            <a:avLst/>
          </a:prstGeom>
          <a:solidFill>
            <a:srgbClr val="00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התחברות ראשונית</a:t>
            </a:r>
            <a:endParaRPr lang="he-IL" dirty="0"/>
          </a:p>
        </p:txBody>
      </p:sp>
      <p:pic>
        <p:nvPicPr>
          <p:cNvPr id="4" name="מציין מיקום תוכן 3" descr="Screenshot_2018-04-05-12-02-44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14348" y="1571612"/>
            <a:ext cx="2545854" cy="4525962"/>
          </a:xfrm>
        </p:spPr>
      </p:pic>
      <p:sp>
        <p:nvSpPr>
          <p:cNvPr id="5" name="TextBox 4"/>
          <p:cNvSpPr txBox="1"/>
          <p:nvPr/>
        </p:nvSpPr>
        <p:spPr>
          <a:xfrm>
            <a:off x="3929058" y="1785926"/>
            <a:ext cx="4643470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>
                <a:latin typeface="Arial" pitchFamily="34" charset="0"/>
                <a:cs typeface="Arial" pitchFamily="34" charset="0"/>
              </a:rPr>
              <a:t>לאחר מכן עומדות לפנינו כמה אפשרויות:</a:t>
            </a:r>
          </a:p>
          <a:p>
            <a:endParaRPr lang="he-IL" dirty="0">
              <a:latin typeface="Arial" pitchFamily="34" charset="0"/>
              <a:cs typeface="Arial" pitchFamily="34" charset="0"/>
            </a:endParaRPr>
          </a:p>
          <a:p>
            <a:r>
              <a:rPr lang="he-IL" dirty="0" smtClean="0">
                <a:latin typeface="Arial" pitchFamily="34" charset="0"/>
                <a:cs typeface="Arial" pitchFamily="34" charset="0"/>
              </a:rPr>
              <a:t>1.העתקת פרטים ממכשיר אחר המסונכרן עם מכשיר זה.</a:t>
            </a:r>
          </a:p>
          <a:p>
            <a:r>
              <a:rPr lang="he-IL" dirty="0" smtClean="0">
                <a:latin typeface="Arial" pitchFamily="34" charset="0"/>
                <a:cs typeface="Arial" pitchFamily="34" charset="0"/>
              </a:rPr>
              <a:t>2. חיפוש עצמאי של ספרייה</a:t>
            </a:r>
          </a:p>
          <a:p>
            <a:r>
              <a:rPr lang="he-IL" dirty="0" smtClean="0">
                <a:latin typeface="Arial" pitchFamily="34" charset="0"/>
                <a:cs typeface="Arial" pitchFamily="34" charset="0"/>
              </a:rPr>
              <a:t>3. לתת לאפליקציה לנחש את סניף הספרייה שלנו באמצעות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GPS</a:t>
            </a:r>
            <a:endParaRPr lang="he-IL" dirty="0" smtClean="0">
              <a:latin typeface="Arial" pitchFamily="34" charset="0"/>
              <a:cs typeface="Arial" pitchFamily="34" charset="0"/>
            </a:endParaRPr>
          </a:p>
          <a:p>
            <a:endParaRPr lang="he-IL" dirty="0">
              <a:latin typeface="Arial" pitchFamily="34" charset="0"/>
              <a:cs typeface="Arial" pitchFamily="34" charset="0"/>
            </a:endParaRPr>
          </a:p>
          <a:p>
            <a:r>
              <a:rPr lang="he-IL" dirty="0" smtClean="0">
                <a:latin typeface="Arial" pitchFamily="34" charset="0"/>
                <a:cs typeface="Arial" pitchFamily="34" charset="0"/>
              </a:rPr>
              <a:t>בתור התחלה אפשר לתת לאפליקציה לנסות ולמצוא את הספרייה שלנו על ידי לחיצה כאן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חץ שמאלה 5"/>
          <p:cNvSpPr/>
          <p:nvPr/>
        </p:nvSpPr>
        <p:spPr>
          <a:xfrm>
            <a:off x="3357554" y="4572008"/>
            <a:ext cx="978408" cy="484632"/>
          </a:xfrm>
          <a:prstGeom prst="leftArrow">
            <a:avLst/>
          </a:prstGeom>
          <a:solidFill>
            <a:srgbClr val="00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התחברות ראשונית</a:t>
            </a:r>
            <a:endParaRPr lang="he-IL" dirty="0"/>
          </a:p>
        </p:txBody>
      </p:sp>
      <p:pic>
        <p:nvPicPr>
          <p:cNvPr id="4" name="מציין מיקום תוכן 3" descr="Screenshot_2018-04-05-12-04-17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14348" y="1643050"/>
            <a:ext cx="2545853" cy="4525962"/>
          </a:xfrm>
        </p:spPr>
      </p:pic>
      <p:sp>
        <p:nvSpPr>
          <p:cNvPr id="5" name="TextBox 4"/>
          <p:cNvSpPr txBox="1"/>
          <p:nvPr/>
        </p:nvSpPr>
        <p:spPr>
          <a:xfrm>
            <a:off x="3714744" y="1785926"/>
            <a:ext cx="450059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>
                <a:latin typeface="Arial" pitchFamily="34" charset="0"/>
                <a:cs typeface="Arial" pitchFamily="34" charset="0"/>
              </a:rPr>
              <a:t>ייתכן שהאפליקציה תצליח למצוא במהירות ובקלות את סניף הספרייה על פי המיקום שלנו ואז כל שעלינו לעשות הוא לאשר שאכן זו הספרייה שלנו. 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חץ ימינה 5"/>
          <p:cNvSpPr/>
          <p:nvPr/>
        </p:nvSpPr>
        <p:spPr>
          <a:xfrm>
            <a:off x="642910" y="3000372"/>
            <a:ext cx="978408" cy="484632"/>
          </a:xfrm>
          <a:prstGeom prst="rightArrow">
            <a:avLst/>
          </a:prstGeom>
          <a:solidFill>
            <a:srgbClr val="00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התחברות ראשונית</a:t>
            </a:r>
            <a:endParaRPr lang="he-IL" dirty="0"/>
          </a:p>
        </p:txBody>
      </p:sp>
      <p:pic>
        <p:nvPicPr>
          <p:cNvPr id="4" name="מציין מיקום תוכן 3" descr="Screenshot_2018-04-05-12-02-52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14348" y="1571612"/>
            <a:ext cx="2545853" cy="4525962"/>
          </a:xfrm>
        </p:spPr>
      </p:pic>
      <p:sp>
        <p:nvSpPr>
          <p:cNvPr id="5" name="TextBox 4"/>
          <p:cNvSpPr txBox="1"/>
          <p:nvPr/>
        </p:nvSpPr>
        <p:spPr>
          <a:xfrm>
            <a:off x="3428992" y="1714488"/>
            <a:ext cx="5357850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>
                <a:latin typeface="Arial" pitchFamily="34" charset="0"/>
                <a:cs typeface="Arial" pitchFamily="34" charset="0"/>
              </a:rPr>
              <a:t>אך מה לעשות אם האפליקציה לא מצליחה למצוא את הספרייה על פי מיקום? אז נחפש את הספרייה בכוחות עצמנו. 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התחברות ראשונית</a:t>
            </a:r>
            <a:endParaRPr lang="he-IL" dirty="0"/>
          </a:p>
        </p:txBody>
      </p:sp>
      <p:pic>
        <p:nvPicPr>
          <p:cNvPr id="4" name="מציין מיקום תוכן 3" descr="Screenshot_2018-04-05-12-04-07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14348" y="1643050"/>
            <a:ext cx="2545854" cy="4525962"/>
          </a:xfrm>
        </p:spPr>
      </p:pic>
      <p:sp>
        <p:nvSpPr>
          <p:cNvPr id="5" name="TextBox 4"/>
          <p:cNvSpPr txBox="1"/>
          <p:nvPr/>
        </p:nvSpPr>
        <p:spPr>
          <a:xfrm>
            <a:off x="3500430" y="1785926"/>
            <a:ext cx="5357818" cy="20313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>
                <a:latin typeface="Arial" pitchFamily="34" charset="0"/>
                <a:cs typeface="Arial" pitchFamily="34" charset="0"/>
              </a:rPr>
              <a:t>יש להקליד בחלון החיפוש את הספריה הדיגיטלית באנגלית: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“Israel Digital”</a:t>
            </a:r>
            <a:endParaRPr lang="he-IL" dirty="0" smtClean="0">
              <a:latin typeface="Arial" pitchFamily="34" charset="0"/>
              <a:cs typeface="Arial" pitchFamily="34" charset="0"/>
            </a:endParaRPr>
          </a:p>
          <a:p>
            <a:r>
              <a:rPr lang="he-IL" dirty="0" smtClean="0">
                <a:latin typeface="Arial" pitchFamily="34" charset="0"/>
                <a:cs typeface="Arial" pitchFamily="34" charset="0"/>
              </a:rPr>
              <a:t>האפליקציה תשלים ותמצא מיד את הספריה על שלל סניפיה. כל הספריות ברחבי הארץ שייכות לספריה הדיגיטלית הישראלית ולכן בשלב זה הסניף הספציפי אינו משנה ולחיצה על כל סניף תחת הכותרת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Israel Digital</a:t>
            </a:r>
            <a:r>
              <a:rPr lang="he-IL" dirty="0" smtClean="0">
                <a:latin typeface="Arial" pitchFamily="34" charset="0"/>
                <a:cs typeface="Arial" pitchFamily="34" charset="0"/>
              </a:rPr>
              <a:t> תוביל אותנו אל הספרייה הדיגיטלית. 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חץ שמאלה 5"/>
          <p:cNvSpPr/>
          <p:nvPr/>
        </p:nvSpPr>
        <p:spPr>
          <a:xfrm>
            <a:off x="2786050" y="3643314"/>
            <a:ext cx="978408" cy="484632"/>
          </a:xfrm>
          <a:prstGeom prst="leftArrow">
            <a:avLst/>
          </a:prstGeom>
          <a:solidFill>
            <a:srgbClr val="00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e-IL" dirty="0" smtClean="0"/>
              <a:t>התחברות ראשונית</a:t>
            </a:r>
            <a:endParaRPr lang="he-IL" dirty="0"/>
          </a:p>
        </p:txBody>
      </p:sp>
      <p:pic>
        <p:nvPicPr>
          <p:cNvPr id="4" name="מציין מיקום תוכן 3" descr="Screenshot_2018-04-05-12-04-24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42910" y="1643050"/>
            <a:ext cx="2545854" cy="4525962"/>
          </a:xfrm>
        </p:spPr>
      </p:pic>
      <p:sp>
        <p:nvSpPr>
          <p:cNvPr id="5" name="TextBox 4"/>
          <p:cNvSpPr txBox="1"/>
          <p:nvPr/>
        </p:nvSpPr>
        <p:spPr>
          <a:xfrm>
            <a:off x="3643306" y="1785926"/>
            <a:ext cx="4929222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>
                <a:latin typeface="Arial" pitchFamily="34" charset="0"/>
                <a:cs typeface="Arial" pitchFamily="34" charset="0"/>
              </a:rPr>
              <a:t>בשלב זה ניתן להיכנס לספרייה ולשוטט בה מבלי להזדהות, אך שיטוט ללא הזדהות לא יאפשר לנו לשאול ספרים ולא יראה לנו את המידע המעודכן ביותר עבורנו.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חץ שמאלה 5"/>
          <p:cNvSpPr/>
          <p:nvPr/>
        </p:nvSpPr>
        <p:spPr>
          <a:xfrm>
            <a:off x="3143240" y="4000504"/>
            <a:ext cx="978408" cy="484632"/>
          </a:xfrm>
          <a:prstGeom prst="leftArrow">
            <a:avLst/>
          </a:prstGeom>
          <a:solidFill>
            <a:srgbClr val="00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התחברות ראשונית</a:t>
            </a:r>
            <a:endParaRPr lang="he-IL" dirty="0"/>
          </a:p>
        </p:txBody>
      </p:sp>
      <p:pic>
        <p:nvPicPr>
          <p:cNvPr id="4" name="מציין מיקום תוכן 3" descr="Screenshot_2018-04-05-12-04-24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14348" y="1643050"/>
            <a:ext cx="2545854" cy="4525962"/>
          </a:xfrm>
        </p:spPr>
      </p:pic>
      <p:sp>
        <p:nvSpPr>
          <p:cNvPr id="5" name="TextBox 4"/>
          <p:cNvSpPr txBox="1"/>
          <p:nvPr/>
        </p:nvSpPr>
        <p:spPr>
          <a:xfrm>
            <a:off x="3714744" y="1714488"/>
            <a:ext cx="492922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>
                <a:latin typeface="Arial" pitchFamily="34" charset="0"/>
                <a:cs typeface="Arial" pitchFamily="34" charset="0"/>
              </a:rPr>
              <a:t>לכן כדאי להזדהות מיד עם סניף הספריה ומספר הקורא האישי.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חץ שמאלה 5"/>
          <p:cNvSpPr/>
          <p:nvPr/>
        </p:nvSpPr>
        <p:spPr>
          <a:xfrm>
            <a:off x="3214678" y="3500438"/>
            <a:ext cx="978408" cy="484632"/>
          </a:xfrm>
          <a:prstGeom prst="leftArrow">
            <a:avLst/>
          </a:prstGeom>
          <a:solidFill>
            <a:srgbClr val="00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התחברות ראשונית</a:t>
            </a:r>
            <a:endParaRPr lang="he-IL" dirty="0"/>
          </a:p>
        </p:txBody>
      </p:sp>
      <p:pic>
        <p:nvPicPr>
          <p:cNvPr id="4" name="מציין מיקום תוכן 3" descr="Screenshot_2018-04-05-12-07-00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71472" y="1643050"/>
            <a:ext cx="2545854" cy="4525962"/>
          </a:xfrm>
        </p:spPr>
      </p:pic>
      <p:sp>
        <p:nvSpPr>
          <p:cNvPr id="5" name="TextBox 4"/>
          <p:cNvSpPr txBox="1"/>
          <p:nvPr/>
        </p:nvSpPr>
        <p:spPr>
          <a:xfrm>
            <a:off x="3214678" y="1714488"/>
            <a:ext cx="5500694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>
                <a:latin typeface="Arial" pitchFamily="34" charset="0"/>
                <a:cs typeface="Arial" pitchFamily="34" charset="0"/>
              </a:rPr>
              <a:t>עמוד ההזדהות נראה כך:</a:t>
            </a:r>
          </a:p>
          <a:p>
            <a:r>
              <a:rPr lang="he-IL" dirty="0" smtClean="0">
                <a:latin typeface="Arial" pitchFamily="34" charset="0"/>
                <a:cs typeface="Arial" pitchFamily="34" charset="0"/>
              </a:rPr>
              <a:t>ראשית יש ללחוץ על החץ שפותח את תפריט האפשרויות של כל הספריות החברות בספריה הדיגיטלית הישראלית.</a:t>
            </a:r>
            <a:endParaRPr lang="he-IL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חץ שמאלה 5"/>
          <p:cNvSpPr/>
          <p:nvPr/>
        </p:nvSpPr>
        <p:spPr>
          <a:xfrm>
            <a:off x="3000364" y="3786190"/>
            <a:ext cx="978408" cy="484632"/>
          </a:xfrm>
          <a:prstGeom prst="leftArrow">
            <a:avLst/>
          </a:prstGeom>
          <a:solidFill>
            <a:srgbClr val="00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בית יציקה">
  <a:themeElements>
    <a:clrScheme name="גווני אפור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בית יציקה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בית יציק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94</TotalTime>
  <Words>316</Words>
  <Application>Microsoft Office PowerPoint</Application>
  <PresentationFormat>‫הצגה על המסך (4:3)</PresentationFormat>
  <Paragraphs>35</Paragraphs>
  <Slides>12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12</vt:i4>
      </vt:variant>
    </vt:vector>
  </HeadingPairs>
  <TitlesOfParts>
    <vt:vector size="18" baseType="lpstr">
      <vt:lpstr>Arial</vt:lpstr>
      <vt:lpstr>Calibri</vt:lpstr>
      <vt:lpstr>David</vt:lpstr>
      <vt:lpstr>Rockwell</vt:lpstr>
      <vt:lpstr>Wingdings 2</vt:lpstr>
      <vt:lpstr>בית יציקה</vt:lpstr>
      <vt:lpstr>אפליקציית "ליבי"</vt:lpstr>
      <vt:lpstr>התחברות ראשונית</vt:lpstr>
      <vt:lpstr>התחברות ראשונית</vt:lpstr>
      <vt:lpstr>התחברות ראשונית</vt:lpstr>
      <vt:lpstr>התחברות ראשונית</vt:lpstr>
      <vt:lpstr>התחברות ראשונית</vt:lpstr>
      <vt:lpstr>התחברות ראשונית</vt:lpstr>
      <vt:lpstr>התחברות ראשונית</vt:lpstr>
      <vt:lpstr>התחברות ראשונית</vt:lpstr>
      <vt:lpstr>התחברות ראשונית</vt:lpstr>
      <vt:lpstr>התחברות ראשונית</vt:lpstr>
      <vt:lpstr>התחברות ראשונית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אפליקציית "ליבי"</dc:title>
  <dc:creator>liord</dc:creator>
  <cp:lastModifiedBy>עדנה אזובי-רפאלי</cp:lastModifiedBy>
  <cp:revision>9</cp:revision>
  <dcterms:created xsi:type="dcterms:W3CDTF">2018-04-05T08:56:10Z</dcterms:created>
  <dcterms:modified xsi:type="dcterms:W3CDTF">2019-02-13T11:06:17Z</dcterms:modified>
</cp:coreProperties>
</file>